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4630400" cy="8229600"/>
  <p:notesSz cx="8229600" cy="14630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0" d="100"/>
          <a:sy n="70" d="100"/>
        </p:scale>
        <p:origin x="60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5412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950BC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950B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950BC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950BC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950BC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89" y="2433518"/>
            <a:ext cx="6096867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실무에 바로 사용가능한 프롬프트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191238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ChatGPT를 제대로 활용하는 비법을 알려드립니다. 이제 AI를 100% 활용하여 업무 효율을 높이세요.</a:t>
            </a:r>
            <a:endParaRPr lang="en-US" sz="1750" dirty="0"/>
          </a:p>
        </p:txBody>
      </p:sp>
      <p:pic>
        <p:nvPicPr>
          <p:cNvPr id="5" name="Image 1" descr="preencoded.png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172194"/>
            <a:ext cx="2862024" cy="623768"/>
          </a:xfrm>
          <a:prstGeom prst="rect">
            <a:avLst/>
          </a:prstGeom>
        </p:spPr>
      </p:pic>
      <p:pic>
        <p:nvPicPr>
          <p:cNvPr id="6" name="Image 2" descr="preencoded.png">
            <a:hlinkClick r:id="" action="ppaction://noaction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9162" y="5172194"/>
            <a:ext cx="2027873" cy="62376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707243"/>
            <a:ext cx="8176039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ChatGPT 프롬프트, 이렇게 쓰면 '신세계'가 열린다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4464963"/>
            <a:ext cx="483155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가장 완벽한 GPT 프롬프트 작성법 가이드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5159454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ChatGPT가 멍청한 게 아닙니다. 문제는, </a:t>
            </a: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당신이 어떻게 시키느냐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에 달려 있습니다.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1638" y="566976"/>
            <a:ext cx="5155168" cy="6443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050"/>
              </a:lnSpc>
              <a:buNone/>
            </a:pPr>
            <a:r>
              <a:rPr lang="en-US" sz="405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프롬프트란?</a:t>
            </a:r>
            <a:endParaRPr lang="en-US" sz="4050" dirty="0"/>
          </a:p>
        </p:txBody>
      </p:sp>
      <p:sp>
        <p:nvSpPr>
          <p:cNvPr id="3" name="Text 1"/>
          <p:cNvSpPr/>
          <p:nvPr/>
        </p:nvSpPr>
        <p:spPr>
          <a:xfrm>
            <a:off x="721637" y="1706047"/>
            <a:ext cx="6702419" cy="9897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프롬프트(Prompt)란, </a:t>
            </a:r>
            <a:r>
              <a:rPr lang="en-US" sz="16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ChatGPT에게 내가 원하는 작업을 시키는 명령문</a:t>
            </a:r>
            <a:r>
              <a:rPr lang="en-US" sz="16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입니다. 같은 질문이라도 어떻게 쓰느냐에 따라 </a:t>
            </a:r>
            <a:r>
              <a:rPr lang="en-US" sz="16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결과가 천지 차이</a:t>
            </a:r>
            <a:r>
              <a:rPr lang="en-US" sz="16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예요.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21638" y="2881313"/>
            <a:ext cx="6342102" cy="659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이 글에서는 ChatGPT의 '능력'을 </a:t>
            </a:r>
            <a:r>
              <a:rPr lang="en-US" sz="16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100% 끌어낼 수 있는 프롬프트 구성법</a:t>
            </a:r>
            <a:r>
              <a:rPr lang="en-US" sz="16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을 소개합니다.</a:t>
            </a:r>
            <a:endParaRPr lang="en-US" sz="16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4280" y="1752481"/>
            <a:ext cx="6342102" cy="634210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86897"/>
            <a:ext cx="807374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완벽한 프롬프트의 6가지 구성요소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049304"/>
            <a:ext cx="13042821" cy="5293281"/>
          </a:xfrm>
          <a:prstGeom prst="roundRect">
            <a:avLst>
              <a:gd name="adj" fmla="val 1800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" name="Shape 2"/>
          <p:cNvSpPr/>
          <p:nvPr/>
        </p:nvSpPr>
        <p:spPr>
          <a:xfrm>
            <a:off x="801410" y="2056924"/>
            <a:ext cx="13027581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1028462" y="2200632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순번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4289108" y="2200632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구성요소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545943" y="2200632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설명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10802779" y="2200632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필수 여부</a:t>
            </a:r>
            <a:endParaRPr lang="en-US" sz="1750" dirty="0"/>
          </a:p>
        </p:txBody>
      </p:sp>
      <p:sp>
        <p:nvSpPr>
          <p:cNvPr id="9" name="Shape 7"/>
          <p:cNvSpPr/>
          <p:nvPr/>
        </p:nvSpPr>
        <p:spPr>
          <a:xfrm>
            <a:off x="801410" y="2707243"/>
            <a:ext cx="13027581" cy="1013222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028462" y="2850952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1750" dirty="0"/>
          </a:p>
        </p:txBody>
      </p:sp>
      <p:sp>
        <p:nvSpPr>
          <p:cNvPr id="11" name="Text 9"/>
          <p:cNvSpPr/>
          <p:nvPr/>
        </p:nvSpPr>
        <p:spPr>
          <a:xfrm>
            <a:off x="4289108" y="2850952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작업(Task)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7545943" y="2850952"/>
            <a:ext cx="279558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무엇을 해야 할지 명확하게 지시</a:t>
            </a:r>
            <a:endParaRPr lang="en-US" sz="1750" dirty="0"/>
          </a:p>
        </p:txBody>
      </p:sp>
      <p:sp>
        <p:nvSpPr>
          <p:cNvPr id="13" name="Text 11"/>
          <p:cNvSpPr/>
          <p:nvPr/>
        </p:nvSpPr>
        <p:spPr>
          <a:xfrm>
            <a:off x="10802779" y="2850952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✅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필수</a:t>
            </a:r>
            <a:endParaRPr lang="en-US" sz="1750" dirty="0"/>
          </a:p>
        </p:txBody>
      </p:sp>
      <p:sp>
        <p:nvSpPr>
          <p:cNvPr id="14" name="Shape 12"/>
          <p:cNvSpPr/>
          <p:nvPr/>
        </p:nvSpPr>
        <p:spPr>
          <a:xfrm>
            <a:off x="801410" y="3720465"/>
            <a:ext cx="13027581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1028462" y="3864173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1750" dirty="0"/>
          </a:p>
        </p:txBody>
      </p:sp>
      <p:sp>
        <p:nvSpPr>
          <p:cNvPr id="16" name="Text 14"/>
          <p:cNvSpPr/>
          <p:nvPr/>
        </p:nvSpPr>
        <p:spPr>
          <a:xfrm>
            <a:off x="4289108" y="3864173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맥락(Context)</a:t>
            </a:r>
            <a:endParaRPr lang="en-US" sz="1750" dirty="0"/>
          </a:p>
        </p:txBody>
      </p:sp>
      <p:sp>
        <p:nvSpPr>
          <p:cNvPr id="17" name="Text 15"/>
          <p:cNvSpPr/>
          <p:nvPr/>
        </p:nvSpPr>
        <p:spPr>
          <a:xfrm>
            <a:off x="7545943" y="3864173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배경 정보와 목적 제공</a:t>
            </a:r>
            <a:endParaRPr lang="en-US" sz="1750" dirty="0"/>
          </a:p>
        </p:txBody>
      </p:sp>
      <p:sp>
        <p:nvSpPr>
          <p:cNvPr id="18" name="Text 16"/>
          <p:cNvSpPr/>
          <p:nvPr/>
        </p:nvSpPr>
        <p:spPr>
          <a:xfrm>
            <a:off x="10802779" y="3864173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✅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필수</a:t>
            </a:r>
            <a:endParaRPr lang="en-US" sz="1750" dirty="0"/>
          </a:p>
        </p:txBody>
      </p:sp>
      <p:sp>
        <p:nvSpPr>
          <p:cNvPr id="19" name="Shape 17"/>
          <p:cNvSpPr/>
          <p:nvPr/>
        </p:nvSpPr>
        <p:spPr>
          <a:xfrm>
            <a:off x="801410" y="4370784"/>
            <a:ext cx="13027581" cy="650319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1028462" y="4514493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1750" dirty="0"/>
          </a:p>
        </p:txBody>
      </p:sp>
      <p:sp>
        <p:nvSpPr>
          <p:cNvPr id="21" name="Text 19"/>
          <p:cNvSpPr/>
          <p:nvPr/>
        </p:nvSpPr>
        <p:spPr>
          <a:xfrm>
            <a:off x="4289108" y="4514493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예시(Example)</a:t>
            </a:r>
            <a:endParaRPr lang="en-US" sz="1750" dirty="0"/>
          </a:p>
        </p:txBody>
      </p:sp>
      <p:sp>
        <p:nvSpPr>
          <p:cNvPr id="22" name="Text 20"/>
          <p:cNvSpPr/>
          <p:nvPr/>
        </p:nvSpPr>
        <p:spPr>
          <a:xfrm>
            <a:off x="7545943" y="4514493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원하는 결과물 스타일 제시</a:t>
            </a:r>
            <a:endParaRPr lang="en-US" sz="1750" dirty="0"/>
          </a:p>
        </p:txBody>
      </p:sp>
      <p:sp>
        <p:nvSpPr>
          <p:cNvPr id="23" name="Text 21"/>
          <p:cNvSpPr/>
          <p:nvPr/>
        </p:nvSpPr>
        <p:spPr>
          <a:xfrm>
            <a:off x="10802779" y="4514493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⭕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선택</a:t>
            </a:r>
            <a:endParaRPr lang="en-US" sz="1750" dirty="0"/>
          </a:p>
        </p:txBody>
      </p:sp>
      <p:sp>
        <p:nvSpPr>
          <p:cNvPr id="24" name="Shape 22"/>
          <p:cNvSpPr/>
          <p:nvPr/>
        </p:nvSpPr>
        <p:spPr>
          <a:xfrm>
            <a:off x="801410" y="5021104"/>
            <a:ext cx="13027581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5" name="Text 23"/>
          <p:cNvSpPr/>
          <p:nvPr/>
        </p:nvSpPr>
        <p:spPr>
          <a:xfrm>
            <a:off x="1028462" y="5164812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endParaRPr lang="en-US" sz="1750" dirty="0"/>
          </a:p>
        </p:txBody>
      </p:sp>
      <p:sp>
        <p:nvSpPr>
          <p:cNvPr id="26" name="Text 24"/>
          <p:cNvSpPr/>
          <p:nvPr/>
        </p:nvSpPr>
        <p:spPr>
          <a:xfrm>
            <a:off x="4289108" y="5164812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페르소나(Persona)</a:t>
            </a:r>
            <a:endParaRPr lang="en-US" sz="1750" dirty="0"/>
          </a:p>
        </p:txBody>
      </p:sp>
      <p:sp>
        <p:nvSpPr>
          <p:cNvPr id="27" name="Text 25"/>
          <p:cNvSpPr/>
          <p:nvPr/>
        </p:nvSpPr>
        <p:spPr>
          <a:xfrm>
            <a:off x="7545943" y="5164812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GPT에게 역할을 지정</a:t>
            </a:r>
            <a:endParaRPr lang="en-US" sz="1750" dirty="0"/>
          </a:p>
        </p:txBody>
      </p:sp>
      <p:sp>
        <p:nvSpPr>
          <p:cNvPr id="28" name="Text 26"/>
          <p:cNvSpPr/>
          <p:nvPr/>
        </p:nvSpPr>
        <p:spPr>
          <a:xfrm>
            <a:off x="10802779" y="5164812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⭕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선택</a:t>
            </a:r>
            <a:endParaRPr lang="en-US" sz="1750" dirty="0"/>
          </a:p>
        </p:txBody>
      </p:sp>
      <p:sp>
        <p:nvSpPr>
          <p:cNvPr id="29" name="Shape 27"/>
          <p:cNvSpPr/>
          <p:nvPr/>
        </p:nvSpPr>
        <p:spPr>
          <a:xfrm>
            <a:off x="801410" y="5671423"/>
            <a:ext cx="13027581" cy="1013222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0" name="Text 28"/>
          <p:cNvSpPr/>
          <p:nvPr/>
        </p:nvSpPr>
        <p:spPr>
          <a:xfrm>
            <a:off x="1028462" y="5815132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</a:t>
            </a:r>
            <a:endParaRPr lang="en-US" sz="1750" dirty="0"/>
          </a:p>
        </p:txBody>
      </p:sp>
      <p:sp>
        <p:nvSpPr>
          <p:cNvPr id="31" name="Text 29"/>
          <p:cNvSpPr/>
          <p:nvPr/>
        </p:nvSpPr>
        <p:spPr>
          <a:xfrm>
            <a:off x="4289108" y="5815132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형식(Format)</a:t>
            </a:r>
            <a:endParaRPr lang="en-US" sz="1750" dirty="0"/>
          </a:p>
        </p:txBody>
      </p:sp>
      <p:sp>
        <p:nvSpPr>
          <p:cNvPr id="32" name="Text 30"/>
          <p:cNvSpPr/>
          <p:nvPr/>
        </p:nvSpPr>
        <p:spPr>
          <a:xfrm>
            <a:off x="7545943" y="5815132"/>
            <a:ext cx="279558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출력 형식 지정 (표, 리스트 등)</a:t>
            </a:r>
            <a:endParaRPr lang="en-US" sz="1750" dirty="0"/>
          </a:p>
        </p:txBody>
      </p:sp>
      <p:sp>
        <p:nvSpPr>
          <p:cNvPr id="33" name="Text 31"/>
          <p:cNvSpPr/>
          <p:nvPr/>
        </p:nvSpPr>
        <p:spPr>
          <a:xfrm>
            <a:off x="10802779" y="5815132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⭕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선택</a:t>
            </a:r>
            <a:endParaRPr lang="en-US" sz="1750" dirty="0"/>
          </a:p>
        </p:txBody>
      </p:sp>
      <p:sp>
        <p:nvSpPr>
          <p:cNvPr id="34" name="Shape 32"/>
          <p:cNvSpPr/>
          <p:nvPr/>
        </p:nvSpPr>
        <p:spPr>
          <a:xfrm>
            <a:off x="801410" y="6684645"/>
            <a:ext cx="13027581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5" name="Text 33"/>
          <p:cNvSpPr/>
          <p:nvPr/>
        </p:nvSpPr>
        <p:spPr>
          <a:xfrm>
            <a:off x="1028462" y="6828353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</a:t>
            </a:r>
            <a:endParaRPr lang="en-US" sz="1750" dirty="0"/>
          </a:p>
        </p:txBody>
      </p:sp>
      <p:sp>
        <p:nvSpPr>
          <p:cNvPr id="36" name="Text 34"/>
          <p:cNvSpPr/>
          <p:nvPr/>
        </p:nvSpPr>
        <p:spPr>
          <a:xfrm>
            <a:off x="4289108" y="6828353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어조(Tone)</a:t>
            </a:r>
            <a:endParaRPr lang="en-US" sz="1750" dirty="0"/>
          </a:p>
        </p:txBody>
      </p:sp>
      <p:sp>
        <p:nvSpPr>
          <p:cNvPr id="37" name="Text 35"/>
          <p:cNvSpPr/>
          <p:nvPr/>
        </p:nvSpPr>
        <p:spPr>
          <a:xfrm>
            <a:off x="7545943" y="6828353"/>
            <a:ext cx="27955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글의 분위기나 말투 지정</a:t>
            </a:r>
            <a:endParaRPr lang="en-US" sz="1750" dirty="0"/>
          </a:p>
        </p:txBody>
      </p:sp>
      <p:sp>
        <p:nvSpPr>
          <p:cNvPr id="38" name="Text 36"/>
          <p:cNvSpPr/>
          <p:nvPr/>
        </p:nvSpPr>
        <p:spPr>
          <a:xfrm>
            <a:off x="10802779" y="6828353"/>
            <a:ext cx="279939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⭕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선택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606516"/>
            <a:ext cx="1097565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1. 작업(Task): 뭘 해달라는 건지 정확히 말하라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1133951" y="4024074"/>
            <a:ext cx="127026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중간관리자 대상 리더십 교육 프로그램을 3단계 모듈로 기획해 주세요. 각 모듈은 2시간 분량이며, 교육 목표와 세부 내용, 방법을 포함해주세요.</a:t>
            </a:r>
            <a:endParaRPr lang="en-US" sz="1750" dirty="0"/>
          </a:p>
        </p:txBody>
      </p:sp>
      <p:sp>
        <p:nvSpPr>
          <p:cNvPr id="4" name="Shape 2"/>
          <p:cNvSpPr/>
          <p:nvPr/>
        </p:nvSpPr>
        <p:spPr>
          <a:xfrm>
            <a:off x="793790" y="3768923"/>
            <a:ext cx="30480" cy="1236107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793790" y="5260181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작업은 명확하게! </a:t>
            </a: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동사로 시작하는 명령문이 핵심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입니다. (</a:t>
            </a:r>
            <a:r>
              <a:rPr lang="en-US" sz="1750" i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기획해줘, 요약해줘, 작성해줘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등)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9" y="1281946"/>
            <a:ext cx="9928639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2. 맥락(Context): AI가 이해할 수 있게 배경을 설명하라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153132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좋은 프롬프트는 상황 설명이 잘 되어 있습니다. 아래 3가지 기준을 활용하세요.</a:t>
            </a:r>
            <a:endParaRPr lang="en-US" sz="1750" dirty="0"/>
          </a:p>
        </p:txBody>
      </p:sp>
      <p:sp>
        <p:nvSpPr>
          <p:cNvPr id="4" name="Shape 2"/>
          <p:cNvSpPr/>
          <p:nvPr/>
        </p:nvSpPr>
        <p:spPr>
          <a:xfrm>
            <a:off x="793790" y="3771186"/>
            <a:ext cx="4196358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1028224" y="400562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나의 배경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1028224" y="4496038"/>
            <a:ext cx="372749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HRD 담당자, 교육 기획자, 콘텐츠 마케터</a:t>
            </a:r>
            <a:endParaRPr lang="en-US" sz="1750" dirty="0"/>
          </a:p>
        </p:txBody>
      </p:sp>
      <p:sp>
        <p:nvSpPr>
          <p:cNvPr id="7" name="Shape 5"/>
          <p:cNvSpPr/>
          <p:nvPr/>
        </p:nvSpPr>
        <p:spPr>
          <a:xfrm>
            <a:off x="5216962" y="3771186"/>
            <a:ext cx="4196358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51396" y="400562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프롬프트의 목적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51396" y="4496038"/>
            <a:ext cx="372749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보고서 작성, 교육 콘텐츠 제작 등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9640133" y="3771186"/>
            <a:ext cx="4196358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9874568" y="400562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환경적 요인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9874568" y="4496038"/>
            <a:ext cx="372749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대상은 30대 관리자, 온라인 강의용 등</a:t>
            </a:r>
            <a:endParaRPr lang="en-US" sz="1750" dirty="0"/>
          </a:p>
        </p:txBody>
      </p:sp>
      <p:sp>
        <p:nvSpPr>
          <p:cNvPr id="13" name="Text 11"/>
          <p:cNvSpPr/>
          <p:nvPr/>
        </p:nvSpPr>
        <p:spPr>
          <a:xfrm>
            <a:off x="1133951" y="5966579"/>
            <a:ext cx="127026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나는 공공기관 교육 담당자입니다. 복직자 대상의 공감 및 소통 교육 모듈을 만들고 있습니다. 대상은 육아휴직 후 복귀한 직원(30~40대 워킹맘/대디)이며, 시간은 3시간입니다.</a:t>
            </a:r>
            <a:endParaRPr lang="en-US" sz="1750" dirty="0"/>
          </a:p>
        </p:txBody>
      </p:sp>
      <p:sp>
        <p:nvSpPr>
          <p:cNvPr id="14" name="Shape 12"/>
          <p:cNvSpPr/>
          <p:nvPr/>
        </p:nvSpPr>
        <p:spPr>
          <a:xfrm>
            <a:off x="793790" y="5711428"/>
            <a:ext cx="30480" cy="1236107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15553" y="483632"/>
            <a:ext cx="12164276" cy="10991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300"/>
              </a:lnSpc>
              <a:buNone/>
            </a:pPr>
            <a:r>
              <a:rPr lang="en-US" sz="345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3. 예시(Example): 원하는 결과물을 미리 보여줘라</a:t>
            </a:r>
            <a:endParaRPr lang="en-US" sz="3450" dirty="0"/>
          </a:p>
        </p:txBody>
      </p:sp>
      <p:sp>
        <p:nvSpPr>
          <p:cNvPr id="3" name="Text 1"/>
          <p:cNvSpPr/>
          <p:nvPr/>
        </p:nvSpPr>
        <p:spPr>
          <a:xfrm>
            <a:off x="615553" y="2004893"/>
            <a:ext cx="6485096" cy="281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예시를 제시하면 </a:t>
            </a:r>
            <a:r>
              <a:rPr lang="en-US" sz="13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GPT가 '기준점'을 잡고</a:t>
            </a:r>
            <a:r>
              <a:rPr lang="en-US" sz="13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더 나은 결과를 도출합니다.</a:t>
            </a:r>
            <a:endParaRPr lang="en-US" sz="1350" dirty="0"/>
          </a:p>
        </p:txBody>
      </p:sp>
      <p:sp>
        <p:nvSpPr>
          <p:cNvPr id="4" name="Text 2"/>
          <p:cNvSpPr/>
          <p:nvPr/>
        </p:nvSpPr>
        <p:spPr>
          <a:xfrm>
            <a:off x="879396" y="2484120"/>
            <a:ext cx="6221254" cy="8440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아래는 내가 원하는 강의 커리큘럼 예시입니다. 같은 구조로 중간관리자 대상 소통교육안을 구성해 주세요: 1. 교육 목표 2. 대상 특성 3. 세부 강의 내용 4. 교수 방법 5. 활용 자료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615553" y="2484120"/>
            <a:ext cx="22860" cy="844034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15553" y="3526036"/>
            <a:ext cx="6485096" cy="562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※ 예시는 반드시 있어야 하는 건 아니지만, </a:t>
            </a:r>
            <a:r>
              <a:rPr lang="en-US" sz="13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정확하고 빠른 결과</a:t>
            </a:r>
            <a:r>
              <a:rPr lang="en-US" sz="13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를 원할 때 매우 효과적입니다.</a:t>
            </a:r>
            <a:endParaRPr lang="en-US" sz="135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7371" y="2044541"/>
            <a:ext cx="6485096" cy="648509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64087"/>
            <a:ext cx="1139963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4. 페르소나(Persona): GPT의 역할을 설정하라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426494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GPT에게 '누구처럼 행동하라'고 지시하면, 답변의 </a:t>
            </a:r>
            <a:r>
              <a:rPr lang="en-US" sz="17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톤과 깊이</a:t>
            </a: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가 달라집니다.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1133951" y="3299698"/>
            <a:ext cx="127026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너는 지금부터 10년차 HRD 컨설턴트야. 공공기관 대상 교육 과정을 기획해본 경험이 많고, 리더십 교육에 전문성이 있어. 그 입장에서 중간관리자 대상 갈등관리 교육안을 설계해 줘.</a:t>
            </a:r>
            <a:endParaRPr lang="en-US" sz="1750" dirty="0"/>
          </a:p>
        </p:txBody>
      </p:sp>
      <p:sp>
        <p:nvSpPr>
          <p:cNvPr id="5" name="Shape 3"/>
          <p:cNvSpPr/>
          <p:nvPr/>
        </p:nvSpPr>
        <p:spPr>
          <a:xfrm>
            <a:off x="793790" y="3044547"/>
            <a:ext cx="30480" cy="1236107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ko-KR" altLang="en-US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4535805"/>
            <a:ext cx="566976" cy="56697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93790" y="53862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전문가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793790" y="5876687"/>
            <a:ext cx="415861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특정 분야의 전문가로 설정하여 깊이 있는 지식을 얻을 수 있습니다.</a:t>
            </a:r>
            <a:endParaRPr lang="en-US" sz="17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5893" y="4535805"/>
            <a:ext cx="566976" cy="566976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235893" y="53862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강사</a:t>
            </a:r>
            <a:endParaRPr lang="en-US" sz="2200" dirty="0"/>
          </a:p>
        </p:txBody>
      </p:sp>
      <p:sp>
        <p:nvSpPr>
          <p:cNvPr id="11" name="Text 7"/>
          <p:cNvSpPr/>
          <p:nvPr/>
        </p:nvSpPr>
        <p:spPr>
          <a:xfrm>
            <a:off x="5235893" y="5876687"/>
            <a:ext cx="415861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교육적 관점에서 쉽게 설명해주는 답변을 받을 수 있습니다.</a:t>
            </a:r>
            <a:endParaRPr lang="en-US" sz="17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7995" y="4535805"/>
            <a:ext cx="566976" cy="566976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677995" y="53862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작가</a:t>
            </a:r>
            <a:endParaRPr lang="en-US" sz="2200" dirty="0"/>
          </a:p>
        </p:txBody>
      </p:sp>
      <p:sp>
        <p:nvSpPr>
          <p:cNvPr id="14" name="Text 9"/>
          <p:cNvSpPr/>
          <p:nvPr/>
        </p:nvSpPr>
        <p:spPr>
          <a:xfrm>
            <a:off x="9677995" y="5876687"/>
            <a:ext cx="415861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창의적이고 매력적인 문체의 콘텐츠를 얻을 수 있습니다.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68492"/>
            <a:ext cx="9580296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5. 형식(Format): 결과를 어떤 구조로 받고 싶은가?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230285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GPT에게 결과물의 형태를 지정하면 </a:t>
            </a: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정리된 답변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을 받을 수 있습니다.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1133951" y="4211241"/>
            <a:ext cx="590454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결과는 아래와 같은 구조로 표 형식으로 정리해 줘. | 모듈명 | 목표 | 주요 내용 | 교수법 | 시간 |</a:t>
            </a:r>
            <a:endParaRPr lang="en-US" sz="1750" dirty="0"/>
          </a:p>
        </p:txBody>
      </p:sp>
      <p:sp>
        <p:nvSpPr>
          <p:cNvPr id="5" name="Shape 3"/>
          <p:cNvSpPr/>
          <p:nvPr/>
        </p:nvSpPr>
        <p:spPr>
          <a:xfrm>
            <a:off x="793790" y="4211241"/>
            <a:ext cx="30480" cy="725805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793790" y="5192197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표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93790" y="5634395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리스트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793790" y="6076593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마크다운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793790" y="6518791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시각자료 설명 등 다양하게 요청 가능!</a:t>
            </a:r>
            <a:endParaRPr lang="en-US" sz="1750" dirty="0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521" y="3281363"/>
            <a:ext cx="4082891" cy="22682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39428"/>
            <a:ext cx="983075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6. 어조(Tone): 말투와 분위기를 설정하라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301835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같은 내용도 말투가 달라지면 </a:t>
            </a:r>
            <a:r>
              <a:rPr lang="en-US" sz="17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읽는 인상이 확 달라집니다.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1133951" y="3175040"/>
            <a:ext cx="127026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사내 보고서에 쓸 수 있도록 전문적이고 명확한 어조로 써줘. 강의 대상자들에게 설명할 수 있게 따뜻하고 설득력 있는 말투로 정리해 줘.</a:t>
            </a:r>
            <a:endParaRPr lang="en-US" sz="1750" dirty="0"/>
          </a:p>
        </p:txBody>
      </p:sp>
      <p:sp>
        <p:nvSpPr>
          <p:cNvPr id="5" name="Shape 3"/>
          <p:cNvSpPr/>
          <p:nvPr/>
        </p:nvSpPr>
        <p:spPr>
          <a:xfrm>
            <a:off x="793790" y="2919889"/>
            <a:ext cx="30480" cy="1236107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Shape 4"/>
          <p:cNvSpPr/>
          <p:nvPr/>
        </p:nvSpPr>
        <p:spPr>
          <a:xfrm>
            <a:off x="793790" y="441114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878860" y="4453652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6"/>
          <p:cNvSpPr/>
          <p:nvPr/>
        </p:nvSpPr>
        <p:spPr>
          <a:xfrm>
            <a:off x="1530906" y="44890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공손하게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530906" y="4979432"/>
            <a:ext cx="564249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예의 바르고 격식 있는 말투로 공식적인 문서에 적합합니다.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7456884" y="441114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7541955" y="4453652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650" dirty="0"/>
          </a:p>
        </p:txBody>
      </p:sp>
      <p:sp>
        <p:nvSpPr>
          <p:cNvPr id="12" name="Text 10"/>
          <p:cNvSpPr/>
          <p:nvPr/>
        </p:nvSpPr>
        <p:spPr>
          <a:xfrm>
            <a:off x="8194000" y="44890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명확하게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8194000" y="4979432"/>
            <a:ext cx="564261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불필요한 수식어 없이 핵심만 전달하는 효율적인 어조입니다.</a:t>
            </a:r>
            <a:endParaRPr lang="en-US" sz="1750" dirty="0"/>
          </a:p>
        </p:txBody>
      </p:sp>
      <p:sp>
        <p:nvSpPr>
          <p:cNvPr id="14" name="Shape 12"/>
          <p:cNvSpPr/>
          <p:nvPr/>
        </p:nvSpPr>
        <p:spPr>
          <a:xfrm>
            <a:off x="793790" y="6158865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878860" y="6201370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650" dirty="0"/>
          </a:p>
        </p:txBody>
      </p:sp>
      <p:sp>
        <p:nvSpPr>
          <p:cNvPr id="16" name="Text 14"/>
          <p:cNvSpPr/>
          <p:nvPr/>
        </p:nvSpPr>
        <p:spPr>
          <a:xfrm>
            <a:off x="1530906" y="623673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따뜻하게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1530906" y="6727150"/>
            <a:ext cx="564249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공감과 이해를 바탕으로 친근하게 다가가는 말투입니다.</a:t>
            </a:r>
            <a:endParaRPr lang="en-US" sz="1750" dirty="0"/>
          </a:p>
        </p:txBody>
      </p:sp>
      <p:sp>
        <p:nvSpPr>
          <p:cNvPr id="18" name="Shape 16"/>
          <p:cNvSpPr/>
          <p:nvPr/>
        </p:nvSpPr>
        <p:spPr>
          <a:xfrm>
            <a:off x="7456884" y="6158865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/>
          <p:cNvSpPr/>
          <p:nvPr/>
        </p:nvSpPr>
        <p:spPr>
          <a:xfrm>
            <a:off x="7541955" y="6201370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4</a:t>
            </a:r>
            <a:endParaRPr lang="en-US" sz="2650" dirty="0"/>
          </a:p>
        </p:txBody>
      </p:sp>
      <p:sp>
        <p:nvSpPr>
          <p:cNvPr id="20" name="Text 18"/>
          <p:cNvSpPr/>
          <p:nvPr/>
        </p:nvSpPr>
        <p:spPr>
          <a:xfrm>
            <a:off x="8194000" y="623673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위트 있게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8194000" y="6727150"/>
            <a:ext cx="564261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재미있고 기억에 남는 표현으로 독자의 흥미를 유발합니다.</a:t>
            </a:r>
            <a:endParaRPr lang="en-US" sz="17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425065"/>
            <a:ext cx="839735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실전 예시: 6요소를 적용한 프롬프트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1133951" y="3842623"/>
            <a:ext cx="1270265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너는 10년차 HRD 컨설턴트야. 나는 공공기관 HR 담당자이고, 복직자 워크숍에서 3시간짜리 '공감과 소통' 강의를 기획 중이야. 대상은 육아휴직 후 복귀한 30~40대 워킹맘과 대디들이고, 교육은 오프라인으로 진행돼. 아래 예시 커리큘럼 구조에 맞춰 내용을 구성해 줘: 1. 교육 목표 / 2. 대상 특성 / 3. 세부 강의 내용 / 4. 교수법 / 5. 사용 자료 전문적이고 따뜻한 어조로 설명해 줘.</a:t>
            </a:r>
            <a:endParaRPr lang="en-US" sz="1750" dirty="0"/>
          </a:p>
        </p:txBody>
      </p:sp>
      <p:sp>
        <p:nvSpPr>
          <p:cNvPr id="4" name="Shape 2"/>
          <p:cNvSpPr/>
          <p:nvPr/>
        </p:nvSpPr>
        <p:spPr>
          <a:xfrm>
            <a:off x="793790" y="3587472"/>
            <a:ext cx="30480" cy="1599009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793790" y="5441633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📌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이 프롬프트 하나로, AI가 </a:t>
            </a: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실무용 콘텐츠 작성 도우미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로 완벽하게 작동합니다.</a:t>
            </a:r>
            <a:endParaRPr lang="en-US" sz="17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200989"/>
            <a:ext cx="814089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마무리 TIP: 프롬프트는 '지시서'다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454003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프롬프트를 잘 쓴다는 건, </a:t>
            </a: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내가 원하는 작업을 정확히 정의할 수 있다는 뜻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입니다.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93790" y="4383881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GPT는 내가 원하는 만큼 똑똑해질 수 있습니다. </a:t>
            </a:r>
            <a:r>
              <a:rPr lang="en-US" sz="17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명확하게 시키고, 스마트하게 활용하세요.</a:t>
            </a: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521" y="3505081"/>
            <a:ext cx="4082891" cy="22682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11649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결론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1743789" y="364843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프롬프트가 핵심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138851"/>
            <a:ext cx="3785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ChatGPT를 잘 쓰고 싶다면, '프롬프트'부터 제대로 작성하세요!</a:t>
            </a: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1974056"/>
            <a:ext cx="4564975" cy="456497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547717" y="4044315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26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650" dirty="0"/>
          </a:p>
        </p:txBody>
      </p:sp>
      <p:sp>
        <p:nvSpPr>
          <p:cNvPr id="7" name="Text 4"/>
          <p:cNvSpPr/>
          <p:nvPr/>
        </p:nvSpPr>
        <p:spPr>
          <a:xfrm>
            <a:off x="9937790" y="242208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6가지 요소 활용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9937790" y="2912507"/>
            <a:ext cx="3898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작업, 맥락, 예시, 페르소나, 형식, 어조를 균형있게 구성하세요.</a:t>
            </a:r>
            <a:endParaRPr lang="en-US" sz="17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2653" y="1974056"/>
            <a:ext cx="4564975" cy="45649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7944326" y="2660690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26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650" dirty="0"/>
          </a:p>
        </p:txBody>
      </p:sp>
      <p:sp>
        <p:nvSpPr>
          <p:cNvPr id="11" name="Text 7"/>
          <p:cNvSpPr/>
          <p:nvPr/>
        </p:nvSpPr>
        <p:spPr>
          <a:xfrm>
            <a:off x="9937790" y="487465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품질 결정</a:t>
            </a:r>
            <a:endParaRPr lang="en-US" sz="2200" dirty="0"/>
          </a:p>
        </p:txBody>
      </p:sp>
      <p:sp>
        <p:nvSpPr>
          <p:cNvPr id="12" name="Text 8"/>
          <p:cNvSpPr/>
          <p:nvPr/>
        </p:nvSpPr>
        <p:spPr>
          <a:xfrm>
            <a:off x="9937790" y="5365075"/>
            <a:ext cx="3898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프롬프트 하나가 결과물의 품질을 결정합니다. 시간을 투자할 가치가 있습니다.</a:t>
            </a:r>
            <a:endParaRPr lang="en-US" sz="175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1974056"/>
            <a:ext cx="4564975" cy="4564975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7944326" y="5427940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26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650" dirty="0"/>
          </a:p>
        </p:txBody>
      </p:sp>
      <p:pic>
        <p:nvPicPr>
          <p:cNvPr id="15" name="Image 3" descr="preencoded.png">
            <a:hlinkClick r:id="" action="ppaction://noaction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6794183"/>
            <a:ext cx="2862024" cy="623768"/>
          </a:xfrm>
          <a:prstGeom prst="rect">
            <a:avLst/>
          </a:prstGeom>
        </p:spPr>
      </p:pic>
      <p:pic>
        <p:nvPicPr>
          <p:cNvPr id="16" name="Image 4" descr="preencoded.png">
            <a:hlinkClick r:id="" action="ppaction://noaction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9162" y="6794183"/>
            <a:ext cx="2578298" cy="62376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807</Words>
  <Application>Microsoft Office PowerPoint</Application>
  <PresentationFormat>사용자 지정</PresentationFormat>
  <Paragraphs>113</Paragraphs>
  <Slides>13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7" baseType="lpstr">
      <vt:lpstr>Arial</vt:lpstr>
      <vt:lpstr>Inter</vt:lpstr>
      <vt:lpstr>Inter Bold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user</dc:creator>
  <cp:lastModifiedBy>Dongsik Yu</cp:lastModifiedBy>
  <cp:revision>2</cp:revision>
  <dcterms:created xsi:type="dcterms:W3CDTF">2025-07-04T04:09:36Z</dcterms:created>
  <dcterms:modified xsi:type="dcterms:W3CDTF">2025-07-04T04:12:11Z</dcterms:modified>
</cp:coreProperties>
</file>